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ru-RU"/>
    </a:defPPr>
    <a:lvl1pPr marL="0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0394ED"/>
    <a:srgbClr val="36AE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904" autoAdjust="0"/>
    <p:restoredTop sz="94660" autoAdjust="0"/>
  </p:normalViewPr>
  <p:slideViewPr>
    <p:cSldViewPr snapToGrid="0" showGuides="1">
      <p:cViewPr>
        <p:scale>
          <a:sx n="200" d="100"/>
          <a:sy n="200" d="100"/>
        </p:scale>
        <p:origin x="4560" y="15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43430400" cy="1843430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67801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93" tIns="63997" rIns="127993" bIns="639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93" tIns="63997" rIns="127993" bIns="639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2454-1C98-41AB-AF01-0F68EA0D0B8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300C-58B9-46D1-9A17-EDA9479F3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930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4" indent="-479974" algn="l" defTabSz="127993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defTabSz="127993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defTabSz="1279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defTabSz="127993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33" Type="http://schemas.openxmlformats.org/officeDocument/2006/relationships/image" Target="../media/image52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32" Type="http://schemas.openxmlformats.org/officeDocument/2006/relationships/image" Target="../media/image51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31" Type="http://schemas.openxmlformats.org/officeDocument/2006/relationships/image" Target="../media/image50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5\Desktop\Игорь\_ГАЗЕТА\№13 Ноябрь-2018, СанЭп\13 Учения по инфекциям\DSC_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6000" y="2595565"/>
            <a:ext cx="1335600" cy="890400"/>
          </a:xfrm>
          <a:prstGeom prst="rect">
            <a:avLst/>
          </a:prstGeom>
          <a:noFill/>
        </p:spPr>
      </p:pic>
      <p:pic>
        <p:nvPicPr>
          <p:cNvPr id="1027" name="Picture 3" descr="C:\Users\15\Desktop\Игорь\_ГАЗЕТА\№13 Ноябрь-2018, СанЭп\фото санпин\_DSC0606а.jpg"/>
          <p:cNvPicPr>
            <a:picLocks noChangeAspect="1" noChangeArrowheads="1"/>
          </p:cNvPicPr>
          <p:nvPr/>
        </p:nvPicPr>
        <p:blipFill>
          <a:blip r:embed="rId3" cstate="print"/>
          <a:srcRect l="4362"/>
          <a:stretch>
            <a:fillRect/>
          </a:stretch>
        </p:blipFill>
        <p:spPr bwMode="auto">
          <a:xfrm>
            <a:off x="8981439" y="3641407"/>
            <a:ext cx="2476800" cy="16261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00800" y="1598597"/>
            <a:ext cx="258064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Приветственное слово </a:t>
            </a:r>
            <a:br>
              <a:rPr lang="ru-RU" sz="1000" b="1" dirty="0" smtClean="0"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Главного врача ГКБ №15 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В.И.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Вечорко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88900" algn="just"/>
            <a:r>
              <a:rPr lang="ru-RU" sz="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Свой профессиональный праздник недавно отметили работники санитарно-эпидемиологической службы России.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Городской клинической больнице №15 имени О.М. Филатова эпидемиологический надзор представляет целостную систему профилактических и противоэпидемических мероприятий. Он осуществляется благодаря организации и реализации трех подсистем: информационной, диагностической, управленческой. Первая включает в себя учет и регистрацию всех клинических форм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нозокомиальных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инфекций, а также определение их структуры, уровней, динамики. Вторая преследует цель получения реальных представлений об эпидемиологических особенностях инфекции. Для этого собранная информация подвергается ретроспективному и оперативному анализу. На этой основе осуществляется оценка текущей эпидемиологической ситуации, проводится ее прогнозирование. И наконец, наступает время разработки и принятия решений на основе результатов эпидемиологической диагностики, после чего выставляется оценка, а затем, если это необходимо, проводится и коррекция комплекса профилактических и противоэпидемических мероприятий. Тем самым подтверждается реальная результативность применяемой в больнице системы эпидемиологического надзора.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нашей больнице ежегодно организуются и специальные учения. Их темы - усиление надзора за выявлением случаев особо опасных инфекций (ООИ). Конечно, это делается в целях предупреждения заноса и распространения инфекционных (паразитарных) болезней в лечебное учреждение. Медицинский персонал клиники отрабатывает порядок действий, изолирования, информирования и экстренной профилактики при выявлении больного с подозрением на ООИ, демонстрируя ответственность и слаженность командной работы. 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Кстати, тема ООИ в последнее десятилетие стала крайне актуальна. В Москве увеличился поток туристов и болельщиков, желающих посмотреть и поддержать на спортивных соревнованиях любимые команды. Огромное количество гостей приехало на кубок Конфедерации FIFA 2017г. и Чемпионат мира по футболу в 2018г.  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– Победоносно спорить с недугами масс может только гигиена, – писал в свое время известный российский врач Григорий Захарьин. А болезни, считал он, есть следствие неблагоприятных условий жизни.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Времена меняются, но значение профилактики возрастает. Тем более, что проблема внутрибольничных инфекций в последние годы приобрела исключительно большое значение для всех стран мира, как промышленно развитых, так и развивающихся; наша страна в этом плане не является исключением. 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заключение возьму на себя смелость утверждать: «Лучше совсем ничего не делать, чем делать плохо», – это утверждение имеет смысл для любой сферы деятельности, но в медицине звучит особенно точно. Наверное, в России так много бед потому, что люди часто «зная плохо», берутся за дело и делают его коек как. В здравоохранении такой подход неприемлем, он может поставить под угрозу здоровье людей. Взять, например, выполнение требований санитарно-эпидемиологического режима. На первый взгляд, все очевидно и понятно. Но такие подходы надо соблюдать каждый день, при выполнении любой манипуляции, при дезинфекции оборудования, инструментария, даже занимаясь уборкой. Без этого нельзя оказать качественную и безопасную медицинскую помощь!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8876315"/>
            <a:ext cx="6400800" cy="724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111539, Москва, ул.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Вешняковская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, 23</a:t>
            </a:r>
          </a:p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8 (495) 375-71-01 - Справочная ГКБ №15</a:t>
            </a:r>
          </a:p>
          <a:p>
            <a:pPr algn="ctr"/>
            <a:r>
              <a:rPr lang="ru-RU" sz="700" dirty="0" smtClean="0">
                <a:latin typeface="Arial" pitchFamily="34" charset="0"/>
                <a:cs typeface="Arial" pitchFamily="34" charset="0"/>
              </a:rPr>
              <a:t>8 (495) 375-15-55 - Отдел организации внебюджетной деятельности</a:t>
            </a:r>
          </a:p>
          <a:p>
            <a:pPr algn="ctr">
              <a:spcAft>
                <a:spcPts val="400"/>
              </a:spcAft>
            </a:pPr>
            <a:r>
              <a:rPr lang="ru-RU" sz="800" i="1" dirty="0" smtClean="0">
                <a:latin typeface="Arial" pitchFamily="34" charset="0"/>
                <a:cs typeface="Arial" pitchFamily="34" charset="0"/>
              </a:rPr>
              <a:t>Официальные интернет-ресурсы ГКБ №15 им. О.М. Филатова – </a:t>
            </a:r>
            <a:r>
              <a:rPr lang="en-US" sz="800" i="1" dirty="0" err="1" smtClean="0">
                <a:latin typeface="Arial" pitchFamily="34" charset="0"/>
                <a:cs typeface="Arial" pitchFamily="34" charset="0"/>
              </a:rPr>
              <a:t>gkb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US" sz="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800" i="1" dirty="0" err="1" smtClean="0">
                <a:latin typeface="Arial" pitchFamily="34" charset="0"/>
                <a:cs typeface="Arial" pitchFamily="34" charset="0"/>
              </a:rPr>
              <a:t>moscow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indent="444500" algn="ctr"/>
            <a:r>
              <a:rPr lang="en-US" sz="800" b="1" i="1" dirty="0" smtClean="0">
                <a:latin typeface="Arial" pitchFamily="34" charset="0"/>
                <a:cs typeface="Arial" pitchFamily="34" charset="0"/>
              </a:rPr>
              <a:t>@15gkb	          </a:t>
            </a:r>
            <a:r>
              <a:rPr lang="ru-RU" sz="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i="1" dirty="0" smtClean="0">
                <a:latin typeface="Arial" pitchFamily="34" charset="0"/>
                <a:cs typeface="Arial" pitchFamily="34" charset="0"/>
              </a:rPr>
              <a:t>@15gkb	          @filatovka15</a:t>
            </a:r>
            <a:endParaRPr lang="ru-RU" sz="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79074" y="1643605"/>
            <a:ext cx="1513966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этом номере: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u="sng" dirty="0" smtClean="0">
                <a:latin typeface="Arial" pitchFamily="34" charset="0"/>
                <a:cs typeface="Arial" pitchFamily="34" charset="0"/>
              </a:rPr>
              <a:t>1-2 полоса:</a:t>
            </a:r>
          </a:p>
          <a:p>
            <a:pPr algn="ctr"/>
            <a:endParaRPr lang="ru-RU" sz="800" b="1" u="sng" dirty="0" smtClean="0"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Инфекционный барьер создает отдел по СЭР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9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9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9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9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9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u="sng" dirty="0" smtClean="0">
                <a:latin typeface="Arial" pitchFamily="34" charset="0"/>
                <a:cs typeface="Arial" pitchFamily="34" charset="0"/>
              </a:rPr>
              <a:t>3 полоса:</a:t>
            </a:r>
          </a:p>
          <a:p>
            <a:pPr algn="ctr"/>
            <a:endParaRPr lang="ru-RU" sz="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Пациенто-ориентированный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холл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ЧтоГдеКогда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: Буклет для пациентов 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ГКБ №15 внедряет «бережливое производство»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u="sng" dirty="0" smtClean="0">
                <a:latin typeface="Arial" pitchFamily="34" charset="0"/>
                <a:cs typeface="Arial" pitchFamily="34" charset="0"/>
              </a:rPr>
              <a:t>4 полоса:</a:t>
            </a:r>
          </a:p>
          <a:p>
            <a:pPr algn="ctr"/>
            <a:endParaRPr lang="ru-RU" sz="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Нам песня жить и 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лечить помогает! </a:t>
            </a: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НАШИ ДОСТИЖЕНИЯ: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Рентгенолаборант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ГКБ 15 – в пятерке лучших! 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Еще одно подразделение ГКБ № 15 преобразилось после ремонта </a:t>
            </a: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СпасибоДоктор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- Благодарность за ваш труд и заботу о нашем здоровье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0"/>
            <a:ext cx="6400800" cy="677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ФИЛАТОВСКИЙ ВЕСТНИК</a:t>
            </a:r>
            <a:endParaRPr lang="ru-RU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084" y="553034"/>
            <a:ext cx="136987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Выпуск </a:t>
            </a:r>
          </a:p>
          <a:p>
            <a:pPr algn="ctr">
              <a:lnSpc>
                <a:spcPts val="34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№13</a:t>
            </a:r>
          </a:p>
          <a:p>
            <a:pPr algn="ctr">
              <a:lnSpc>
                <a:spcPts val="6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Ноябрь,</a:t>
            </a:r>
            <a:r>
              <a:rPr lang="ru-RU" sz="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00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4536" y="647700"/>
            <a:ext cx="1827064" cy="10488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66370" y="815340"/>
            <a:ext cx="348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«Ваше здоровье – </a:t>
            </a:r>
          </a:p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 наш ежедневный труд»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00800" y="1642988"/>
            <a:ext cx="640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481047" y="5618661"/>
            <a:ext cx="796065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1788140" y="3868945"/>
            <a:ext cx="6629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 descr="f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784" y="9357360"/>
            <a:ext cx="243840" cy="243840"/>
          </a:xfrm>
          <a:prstGeom prst="rect">
            <a:avLst/>
          </a:prstGeom>
        </p:spPr>
      </p:pic>
      <p:pic>
        <p:nvPicPr>
          <p:cNvPr id="54" name="Рисунок 53" descr="ins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872" y="9332976"/>
            <a:ext cx="268224" cy="268224"/>
          </a:xfrm>
          <a:prstGeom prst="rect">
            <a:avLst/>
          </a:prstGeom>
        </p:spPr>
      </p:pic>
      <p:pic>
        <p:nvPicPr>
          <p:cNvPr id="55" name="Рисунок 54" descr="v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744" y="9351264"/>
            <a:ext cx="249936" cy="249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8900" y="1494239"/>
            <a:ext cx="1099212" cy="156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ru-RU" sz="600" dirty="0" smtClean="0">
                <a:latin typeface="Arial" pitchFamily="34" charset="0"/>
                <a:cs typeface="Arial" pitchFamily="34" charset="0"/>
              </a:rPr>
              <a:t>(ежемесячное издание)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71280" y="1629922"/>
            <a:ext cx="2493753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2075"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ИНФЕКЦИОННЫЙ БАРЬЕР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За его создание отвечает отдел по санитарно-эпидемиологической работе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Любое инфекционное заболевание в стационаре – это ЧП. Поэтому так требовательны сотрудники, отвечающие за эти вопросы. О том, какой существует порядок проведения проверок в отделениях Городской клинической больницы № 15 имени О.М. Филатова корреспондент «Филатовского вестника» побеседовал с заместителем главного врача по санитарно-эпидемиологическим вопросам больницы Светланой Осадчей.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Давайте начнем разговор с истории санитарно-эпидемиологического надзора в нашей стране, в больнице…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История государственного санитарно-эпидемиологического надзора, как системы мер, направленных на предупреждение инфекционных заболеваний и улучшение санитарного состояния страны, началась 96 лет назад с Декрета Совета Народных Комиссаров РСФСР от 15 сентября 1922г. «О санитарных органах Республики»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На сегодняшний день санитарно-эпидемиологический надзор стал основным средством достижения санитарно-эпидемиологического благополучия, механизмом, с помощью которого решаются насущные проблемы охраны здоровья населения во всех направлениях. Ради этой цели в структуре санитарно-эпидемиологического надзора работают различные специалисты. 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В 1986 г. в ГКБ №15 была введена штатная единица врача-эпидемиолога. На эту должность тогда назначили Веру Борисовну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Ровинскую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 В 1993г. она становится заместителем главного врача по санитарно-эпидемиологическим вопросам, работает в этом статусе до ухода на заслуженный отдых в 2010г.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В декабре 1995г. в штат эпидемиологической службы больницы вводится должность помощника эпидемиолога, на которую назначают Галину Николаевну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Лустову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, которая трудилась в больнице до ухода на заслуженный отдых в 2017г.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 2005–2010 гг. врачом-эпидемиологом являлась Зинаида Филипповна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Перепечкина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 В ее обязанности в числе прочего стал входить контроль за осуществлением санитарно-гигиенических и профилактических мероприятий на пищеблоке и в буфетных, организация мероприятий при возникновении карантинных инфекций.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 июля 2010 г. сначала на должности врача-эпидемиолога, а с января 2011 г. заместителем главного врача по санитарно-эпидемиологическим вопросам была назначена я, в непосредственном подчинении у меня находится отдел по санитарно-эпидемиологической работе.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i="1" dirty="0" smtClean="0">
                <a:latin typeface="Arial" pitchFamily="34" charset="0"/>
                <a:cs typeface="Arial" pitchFamily="34" charset="0"/>
              </a:rPr>
              <a:t>(Продолжение интервью на следующей полосе…)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5000842" y="5620873"/>
            <a:ext cx="796065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1780520" y="1959711"/>
            <a:ext cx="6629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15\Downloads\_ЗАГРУЗКИ 18.11.НОЯБРЬ\02 Прошел отборочный тур\отобранные\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610" y="1587406"/>
            <a:ext cx="1602000" cy="1132934"/>
          </a:xfrm>
          <a:prstGeom prst="rect">
            <a:avLst/>
          </a:prstGeom>
          <a:noFill/>
        </p:spPr>
      </p:pic>
      <p:pic>
        <p:nvPicPr>
          <p:cNvPr id="1030" name="Picture 6" descr="C:\Users\15\Downloads\_ЗАГРУЗКИ 18.11.НОЯБРЬ\02 Прошел отборочный тур\отобранные\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8800" y="1587406"/>
            <a:ext cx="1602000" cy="1132934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3200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Нам песня жить и лечить помогает!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Полку талантов ГКБ № 15 имени О.М. Филатова прибыло! К спортсменам, художникам, скульпторам, цветоводам, фотографам прибавились певцы.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Первого ноября 2018 года на первом конкурсе исполнителей песни сотрудники больницы показали свои вокальные способности. И очень сделали это очень ярко! Зрители - среди них были как коллеги, так и пациенты клиники – после каждого номера аплодировали, что называется, не щадя своих ладоней. Крики «браво», «бис» раздавались как будто это не актовый зал ГКБ № 15 имени О.М. Филатова, а Большой театр. Репертуар исполнителей был самым широким: от задорных народных и популярных песен – до сложных баллад.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Два часа пролетели на одном дыхании. После подсчёта баллов взыскательное жюри назвало имена лучших исполнителей. Им предстоит записать видеоклипы, которые будут представлены на новогоднем праздничном концерте 21 декабря в конференц-зале больницы.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После награждения памятными дипломами прозвучали пожелания от зрителей, чтобы такие вечера проходили как можно чаще в нашем конференц-зале.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Это музыкальное мероприятие прошло при поддержке администрации, профсоюзного комитета и Молодежного совета больницы.</a:t>
            </a:r>
          </a:p>
        </p:txBody>
      </p:sp>
      <p:pic>
        <p:nvPicPr>
          <p:cNvPr id="1026" name="Picture 2" descr="C:\Users\15\Downloads\_ЗАГРУЗКИ 18.11.НОЯБРЬ\02 Прошел отборочный тур\отобранные\09.JPG"/>
          <p:cNvPicPr>
            <a:picLocks noChangeAspect="1" noChangeArrowheads="1"/>
          </p:cNvPicPr>
          <p:nvPr/>
        </p:nvPicPr>
        <p:blipFill>
          <a:blip r:embed="rId11" cstate="print"/>
          <a:srcRect l="4437" t="28416"/>
          <a:stretch>
            <a:fillRect/>
          </a:stretch>
        </p:blipFill>
        <p:spPr bwMode="auto">
          <a:xfrm>
            <a:off x="3200400" y="0"/>
            <a:ext cx="3200400" cy="1602646"/>
          </a:xfrm>
          <a:prstGeom prst="rect">
            <a:avLst/>
          </a:prstGeom>
          <a:noFill/>
        </p:spPr>
      </p:pic>
      <p:pic>
        <p:nvPicPr>
          <p:cNvPr id="1031" name="Picture 7" descr="C:\Users\15\Downloads\_ЗАГРУЗКИ 18.10.ОКТЯБРЬ\11 Лучший рентгенолаборант\2.jpg"/>
          <p:cNvPicPr>
            <a:picLocks noChangeAspect="1" noChangeArrowheads="1"/>
          </p:cNvPicPr>
          <p:nvPr/>
        </p:nvPicPr>
        <p:blipFill>
          <a:blip r:embed="rId12" cstate="print"/>
          <a:srcRect t="9966"/>
          <a:stretch>
            <a:fillRect/>
          </a:stretch>
        </p:blipFill>
        <p:spPr bwMode="auto">
          <a:xfrm>
            <a:off x="4922520" y="3802380"/>
            <a:ext cx="1478280" cy="99822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112519" y="2722051"/>
            <a:ext cx="53028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НАШИ ДОСТИЖЕНИЯ: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Рентгенолаборант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ГКБ №15 – в пятерке лучших!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Завершился третий, заключительный этап конкурса «Лучший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рентгенолаборант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», впервые проведённого Департаментом здравоохранения города Москвы совместно с РОО Профессиональным союзом работников здравоохранения г. Москвы в рамках Московского фестиваля в области здравоохранения «Формула жизни».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Цель конкурса - повышение качества оказания медицинской помощи населению города Москвы в области лабораторного дела в рентгенологии.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Задачи конкурса: объединение усилий образовательных и медицинских организаций по подготовке и повышению квалификации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рентгенолаборантов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; повышение престижа профессии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рентгенолаборанта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; пропаганда передового инновационного опыта в области лабораторного дела в рентгенологии; развитие традиций проведения профессиональных конкурсов. 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 l="14815" r="11623"/>
          <a:stretch>
            <a:fillRect/>
          </a:stretch>
        </p:blipFill>
        <p:spPr bwMode="auto">
          <a:xfrm>
            <a:off x="0" y="2729166"/>
            <a:ext cx="1097280" cy="207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1097280" y="3842891"/>
            <a:ext cx="381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Успешно пройдя все тесты и продемонстрировав незаурядные практические навыки, Ольга Владимировна Симоненко -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рентгенолаборант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отделения лучевой диагностики ГКБ №15 им. О.М. Филатова вошла в пятерку лучших.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Стоит отметить, что профессия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рентгенолаборанта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чрезвычайно важна в структуре диагностики и лечения пациентов.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Рентгенолаборант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должен идти в ногу со временем, оттачивать уже имеющиеся навыки, постоянно совершенствоваться. Мы от всей души поздравляем Ольгу Владимировну и желаем ей здоровья, счастья, успехов во всех начинаниях, а также желаем год от года наращивать свой потенциал!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1599242" y="4799643"/>
            <a:ext cx="9601203" cy="1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0" y="4799012"/>
            <a:ext cx="64008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0" y="2718752"/>
            <a:ext cx="64008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0" y="4800600"/>
            <a:ext cx="64008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Еще одно подразделение ГКБ № 15 имени О.М. Филатова преобразилось после ремонта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радиоизотопной лаборатории ГКБ № 15 имени О.М. Филатова закончен ремонт. За короткий срок подразделение полностью преобразилось. Заменены электропроводка, напольное покрытие в кабинетах и коридоре, оконные и дверные проемы.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Установлены новые светильники, сантехника и радиаторы отопительных батарей. В комнате ожидания пациентов </a:t>
            </a:r>
          </a:p>
          <a:p>
            <a:pPr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теперь есть телевизор и комфортная мебель, рядом оборудован санузел.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Справочная информация: Лаборатория существует с момента открытия нашей больницы. Здесь работает высоко-</a:t>
            </a:r>
          </a:p>
          <a:p>
            <a:pPr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квалифицированный персонал, имеющий многолетний опыт работы. </a:t>
            </a:r>
          </a:p>
          <a:p>
            <a:pPr marL="1656000"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изотопной лаборатории осуществляются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радионуклидные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исследования</a:t>
            </a:r>
          </a:p>
          <a:p>
            <a:pPr marL="1655763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органов и систем с применением современных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радиофармпрепаратов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656000"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Изотопная лаборатория оснащена современным высокотехнологичным оборудованием, отвечающим требованиям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радионуклидной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диагностики. В 2013 г. установлен новый эмиссионный компьютерный томограф (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двухдетекторная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гамма-камера). В силу универсальности и высокой информативности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радионуклидного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исследования стали неотъемлемой частью диагностического процесса – в постановке диагноза, уточнении распространенности процесса, определении важных показателей функционального состояния органов и систем, в динамическом наблюдении для оценки эффективности проводимого лечения.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7980626"/>
            <a:ext cx="64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                       – Благодарность за ваш труд и заботу о нашем здоровье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«Хочется выразить огромную благодарность 11-му гинекологическому отделению, а так же своему лечащему врачу Ивану Сергеевичу Иванову, заведующей отделением, всем медсестрам и санитаркам. Находилась я на стационарном лечении с 16 по 22 октября 2018 года. Была проведена операция – результат отличный. Отношение доктора и всего медицинского персонала оставило самые положительные впечатления. Внимание и забота ощущались буквально во всем – общение с доктором и его грамотные ответы на все интересующие вопросы. Медицинские сестры очень приветливые и доброжелательные. В отделении чистота, палаты тоже чистые. Заведующую отделением можно поздравить с таким коллективом и созданной обстановкой. Еще раз хочу выразить огромную благодарность за ваш труд и заботу о нашем здоровье!» –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Киричок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Т.И.</a:t>
            </a: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14" cstate="print"/>
          <a:srcRect t="5052" b="6087"/>
          <a:stretch>
            <a:fillRect/>
          </a:stretch>
        </p:blipFill>
        <p:spPr bwMode="auto">
          <a:xfrm>
            <a:off x="186060" y="8034020"/>
            <a:ext cx="1213480" cy="1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15\Downloads\_ЗАГРУЗКИ 18.11.НОЯБРЬ\06 Радиоизтоптаня лаборатор ремонт\радиоизтоптаня лаборатор\03.JPG"/>
          <p:cNvPicPr>
            <a:picLocks noChangeAspect="1" noChangeArrowheads="1"/>
          </p:cNvPicPr>
          <p:nvPr/>
        </p:nvPicPr>
        <p:blipFill>
          <a:blip r:embed="rId15" cstate="print"/>
          <a:srcRect t="15517" b="14566"/>
          <a:stretch>
            <a:fillRect/>
          </a:stretch>
        </p:blipFill>
        <p:spPr bwMode="auto">
          <a:xfrm>
            <a:off x="1989837" y="6843456"/>
            <a:ext cx="2463771" cy="1148400"/>
          </a:xfrm>
          <a:prstGeom prst="rect">
            <a:avLst/>
          </a:prstGeom>
          <a:noFill/>
        </p:spPr>
      </p:pic>
      <p:pic>
        <p:nvPicPr>
          <p:cNvPr id="2054" name="Picture 6" descr="C:\Users\15\Downloads\_ЗАГРУЗКИ 18.11.НОЯБРЬ\06 Радиоизтоптаня лаборатор ремонт\радиоизтоптаня лаборатор\0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663000"/>
            <a:ext cx="1693440" cy="1128960"/>
          </a:xfrm>
          <a:prstGeom prst="rect">
            <a:avLst/>
          </a:prstGeom>
          <a:noFill/>
        </p:spPr>
      </p:pic>
      <p:pic>
        <p:nvPicPr>
          <p:cNvPr id="2055" name="Picture 7" descr="C:\Users\15\Downloads\_ЗАГРУЗКИ 18.11.НОЯБРЬ\06 Радиоизтоптаня лаборатор ремонт\радиоизтоптаня лаборатор\02.JPG"/>
          <p:cNvPicPr>
            <a:picLocks noChangeAspect="1" noChangeArrowheads="1"/>
          </p:cNvPicPr>
          <p:nvPr/>
        </p:nvPicPr>
        <p:blipFill>
          <a:blip r:embed="rId17" cstate="print"/>
          <a:srcRect l="12367" t="3370" r="18875"/>
          <a:stretch>
            <a:fillRect/>
          </a:stretch>
        </p:blipFill>
        <p:spPr bwMode="auto">
          <a:xfrm>
            <a:off x="5623560" y="5115560"/>
            <a:ext cx="777240" cy="728200"/>
          </a:xfrm>
          <a:prstGeom prst="rect">
            <a:avLst/>
          </a:prstGeom>
          <a:noFill/>
        </p:spPr>
      </p:pic>
      <p:grpSp>
        <p:nvGrpSpPr>
          <p:cNvPr id="60" name="Группа 59"/>
          <p:cNvGrpSpPr/>
          <p:nvPr/>
        </p:nvGrpSpPr>
        <p:grpSpPr>
          <a:xfrm>
            <a:off x="4470399" y="6522466"/>
            <a:ext cx="1930401" cy="1469390"/>
            <a:chOff x="4470399" y="6523990"/>
            <a:chExt cx="1930401" cy="1469390"/>
          </a:xfrm>
        </p:grpSpPr>
        <p:pic>
          <p:nvPicPr>
            <p:cNvPr id="2059" name="Picture 11" descr="C:\Users\15\Downloads\_ЗАГРУЗКИ 18.11.НОЯБРЬ\06 Радиоизтоптаня лаборатор ремонт\радиоизтоптаня лаборатор\07.JPG"/>
            <p:cNvPicPr>
              <a:picLocks noChangeAspect="1" noChangeArrowheads="1"/>
            </p:cNvPicPr>
            <p:nvPr/>
          </p:nvPicPr>
          <p:blipFill>
            <a:blip r:embed="rId18" cstate="print"/>
            <a:srcRect l="18060" t="3370" r="32912"/>
            <a:stretch>
              <a:fillRect/>
            </a:stretch>
          </p:blipFill>
          <p:spPr bwMode="auto">
            <a:xfrm>
              <a:off x="4470399" y="6845300"/>
              <a:ext cx="873761" cy="1148080"/>
            </a:xfrm>
            <a:prstGeom prst="rect">
              <a:avLst/>
            </a:prstGeom>
            <a:noFill/>
          </p:spPr>
        </p:pic>
        <p:sp>
          <p:nvSpPr>
            <p:cNvPr id="58" name="Прямоугольник 57"/>
            <p:cNvSpPr/>
            <p:nvPr/>
          </p:nvSpPr>
          <p:spPr>
            <a:xfrm>
              <a:off x="5260340" y="6733752"/>
              <a:ext cx="1140460" cy="551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6" name="Picture 8" descr="C:\Users\15\Downloads\_ЗАГРУЗКИ 18.11.НОЯБРЬ\06 Радиоизтоптаня лаборатор ремонт\радиоизтоптаня лаборатор\04.JPG"/>
            <p:cNvPicPr>
              <a:picLocks noChangeAspect="1" noChangeArrowheads="1"/>
            </p:cNvPicPr>
            <p:nvPr/>
          </p:nvPicPr>
          <p:blipFill>
            <a:blip r:embed="rId19" cstate="print"/>
            <a:srcRect l="1914"/>
            <a:stretch>
              <a:fillRect/>
            </a:stretch>
          </p:blipFill>
          <p:spPr bwMode="auto">
            <a:xfrm>
              <a:off x="5359400" y="7285567"/>
              <a:ext cx="1041400" cy="707813"/>
            </a:xfrm>
            <a:prstGeom prst="rect">
              <a:avLst/>
            </a:prstGeom>
            <a:noFill/>
          </p:spPr>
        </p:pic>
        <p:pic>
          <p:nvPicPr>
            <p:cNvPr id="2057" name="Picture 9" descr="C:\Users\15\Downloads\_ЗАГРУЗКИ 18.11.НОЯБРЬ\06 Радиоизтоптаня лаборатор ремонт\радиоизтоптаня лаборатор\05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270400" y="6523990"/>
              <a:ext cx="1130400" cy="753600"/>
            </a:xfrm>
            <a:prstGeom prst="rect">
              <a:avLst/>
            </a:prstGeom>
            <a:noFill/>
          </p:spPr>
        </p:pic>
      </p:grpSp>
      <p:pic>
        <p:nvPicPr>
          <p:cNvPr id="2058" name="Picture 10" descr="C:\Users\15\Downloads\_ЗАГРУЗКИ 18.11.НОЯБРЬ\06 Радиоизтоптаня лаборатор ремонт\радиоизтоптаня лаборатор\10.JPG"/>
          <p:cNvPicPr>
            <a:picLocks noChangeAspect="1" noChangeArrowheads="1"/>
          </p:cNvPicPr>
          <p:nvPr/>
        </p:nvPicPr>
        <p:blipFill>
          <a:blip r:embed="rId21" cstate="print"/>
          <a:srcRect l="8005" r="38438"/>
          <a:stretch>
            <a:fillRect/>
          </a:stretch>
        </p:blipFill>
        <p:spPr bwMode="auto">
          <a:xfrm>
            <a:off x="5024120" y="5115560"/>
            <a:ext cx="584200" cy="727200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1656080" y="6444288"/>
            <a:ext cx="364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лаборатории выполняются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сцинтиграфические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исследования костно-суставной системы, мочевыделительной,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гепатобилиарной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систем, сканирование щитовидной и паращитовидных желез,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перфузионная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сцинтиграфия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легких, </a:t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758057"/>
            <a:ext cx="202692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томографические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исследования миокарда.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За последние годы диагностические возможности лаборатории расширились, появились новые методики обследования, которые были технически невозможны ранее. 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Радиоизотопные исследования проводятся по направлениям из городских поликлиник по системе ОМС. Показания к исследованиям определяются врачами-специалистами.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7995285"/>
            <a:ext cx="64008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1788140" y="6214210"/>
            <a:ext cx="6629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5\Downloads\_ЗАГРУЗКИ 18.11.НОЯБРЬ\02 Картировка\IMG-20181101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7520" y="5924266"/>
            <a:ext cx="2164080" cy="2587413"/>
          </a:xfrm>
          <a:prstGeom prst="rect">
            <a:avLst/>
          </a:prstGeom>
          <a:noFill/>
        </p:spPr>
      </p:pic>
      <p:pic>
        <p:nvPicPr>
          <p:cNvPr id="9" name="Picture 9" descr="https://pp.userapi.com/c845324/v845324057/12419c/q0TNjrKH1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799" y="4797424"/>
            <a:ext cx="1673215" cy="1115695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8" spcCol="90000" anchor="ctr" anchorCtr="0" compatLnSpc="1">
            <a:prstTxWarp prst="textNoShape">
              <a:avLst/>
            </a:prstTxWarp>
            <a:spAutoFit/>
          </a:bodyPr>
          <a:lstStyle/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В настоящее время в ГБУЗ «ГКБ № 15 им. О.М. Филатова ДЗМ» в этом отделе (по СЭР) работают 3 врача-эпидемиолога, старшая медицинская сестра отдела и 3 дезинфектора. Все имеют образование соответствующее профилю и должности.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Какой существует порядок проведения проверок в отделениях больницы? Как на практике работает система контроля?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Отдел по СЭР получает информацию со всех функциональных подразделений больницы о случаях инфекционных заболеваний, в том числе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нозокомиального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характера. При этом осуществляет оперативный и ретроспективный эпидемиологический анализ полученных данных и на основе изучения медицинских карт стационарного больного, журнала регистрации инфекционных заболеваний, сведений о санитарно-бактериологических исследованиях, материалах вскрытий, отчетов аптеки, данных о состоянии санитарно-эпидемического режима. Так выявляются особенности эпидемического процесса отдельных нозологических форм и определяются конкретные меры по их профилактике. 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Совместно с заинтересованными специалистами отдел по СЭР разрабатывает и осуществляет комплекс противоэпидемических мероприятий при возникновении случаев инфекционных заболеваний, проводит профилактические мероприятия в стационаре, обеспечивает противоэпидемический и санитарно-гигиенический режимы во всех подразделениях. В частности, санитарно-гигиенические и профилактические мероприятия идут на пищеблоке и в буфетных,  исполняются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стерилизационно</a:t>
            </a:r>
            <a:r>
              <a:rPr lang="ru-RU" sz="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дезинфекционные мероприятия, происходит контроль использования одноразовых инструментов и расходных материалов, белья, логистики удаления отходов, задачами отдела по СЭР также считается микробиологический контроль, профессиональная подготовка медицинского персонала.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Дезинфекторы отдела по СЭР отвечают за дезинфекционную обработку постельных принадлежностей пациентов (одеяла, подушки и др.) в специальных камерах, на сегодняшний день их в больнице функционирует 4.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Ваш отдел также активно занимается и санитарно-просветительской работой….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Это, действительно, так. В каждом корпусе больницы есть стенды, где регулярно размещается актуальная информация, предназначенная для пациентов и их родственников о том, как защитить себя от кори и гриппа. Так же на мониторы больничной телевизионной сети выводятся подготовленные отделом актуальные презентации по профилактике различных инфекционных заболеваний. 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Сотрудники санитарно-эпидемиологической службы больницы постоянно посещают и участвуют в различных конференциях по своему профилю. Стараются быть в курсе информации о последних изменениях в области диагностики, лечения и передовых методов профилактики различных инфекций.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«Филатовский вестник» – многотиражная газета, рассказывающая о ГКБ № 15. Поэтому нельзя не задать вопрос и об увлечениях сотрудников, чтобы представить их коллегам и посетителям, пациентам клиники.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Помимо основной работы наши сотрудники, безусловно, имеют хобби и вносят свой вклад в общественную жизнь клиники. Ваш собеседник посещает все спортивные мероприятия, где участвуют команды больницы. Стараюсь активно болеть за наших спортсменов, а также в свободное от работы время увлекаюсь приготовлением выпечки (пироги, торты и другого не менее вкусного десерта).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Врач-эпидемиолог Алексей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Сырочев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участвует в играх КВН, является капитаном команды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Сеченовского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Университета, можно назвать его любителем активных видов отдыха: туристические походы, восхождения на горные вершины. Мы гордимся, что он является членом молодежного совета ГКБ №15. 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Его коллега Евгений Иванов является поклонником велоспорта. В дни Московского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велопарада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с удовольствием принимает в нем участие, высоко несет на мероприятии знамя больницы.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Врач-эпидемиолог Ирина Филатова после работы с удовольствием отдыхает, создавая полноценные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Дименшенс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– картины (вышивка крестиком на специальных полотнах).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Старшая медицинская сестра отдела Бокова Елена Николаевна занимается шитьем и вязанием. 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Светлана Николаевна, техники в стационаре становится все больше. А как дезинфицировать </a:t>
            </a:r>
            <a:r>
              <a:rPr lang="ru-RU" sz="700" smtClean="0">
                <a:latin typeface="Arial" pitchFamily="34" charset="0"/>
                <a:cs typeface="Arial" pitchFamily="34" charset="0"/>
              </a:rPr>
              <a:t>многие инструменты,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производители в инструкциях и аннотациях почему-то не пишут. Часто ограничиваются только указанием, что это надо делать. Как выходите из положения? 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Мы читаем дополнительную литературу, переводим статьи в иностранных журналах. Разрабатываем и собственные рекомендации для персонала, как это надо делать, в том числе и проводить учет таких инструментов и оборудования. Лучше, наверное, перечислить последние разработки отдела по СЭР: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Разработана и организована система учета сдачи медицинских инструментов в центральное стерилизационное отделение. Это позволяет детально отслеживать и оптимизировать все этапы дезинфекционной обработки, что очень важно из-за большого количества инструментов, требующих ежедневной стерилизации; 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* Проведен индивидуальный расчет потребности отделений больницы в дезинфицирующих средствах с целью оптимизации его расхода и сдерживания развития микробной устойчивости. В каждом отделении внедрена программа, в которой ответственный сотрудник может рассчитать точное количество дезинфицирующего средства под </a:t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>индивидуальные особенности отделения, исходя из площадей помещений, объема медицинского оборудования и количества времени, которое требуется на обеззараживание;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* Организация учета «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катетеро-дней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» у больных с центральными венозными катетерами для мониторинга и предупреждения распространения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катетер-ассоцированных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инфекций кровотока у пациентов стационара.</a:t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00" dirty="0" smtClean="0">
                <a:latin typeface="Arial" pitchFamily="34" charset="0"/>
                <a:cs typeface="Arial" pitchFamily="34" charset="0"/>
              </a:rPr>
            </a:br>
            <a:r>
              <a:rPr lang="ru-RU" sz="700" dirty="0" smtClean="0">
                <a:latin typeface="Arial" pitchFamily="34" charset="0"/>
                <a:cs typeface="Arial" pitchFamily="34" charset="0"/>
              </a:rPr>
              <a:t>Медицинский персонал в отделениях больницы отмечает количество дней катетеризации каждого пациента и возникающие осложнения, эти данные еженедельно подают в отдел по СЭР, где врачи-эпидемиологи проводят сравнительный анализ, на основе которого принимаются дальнейшие организационные решения;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* Создана база данных по ведению учета за прививочной работой среди медицинского персонала больницы, куда врач диспансерного кабинета вносит данные о выполненных прививках. Это позволяет наиболее точно отслеживать дату, когда требуется выполнить ревакцинацию и оперативно отслеживать процент привитых сотрудников;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* Отдел по СЭР постоянно оказывает методическую помощь сотрудникам отделений больницы по вопросам инфекционного контроля, для этого созданы: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алгоритм действий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медицин-ского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персонала при подозрении на инфекционные заболевания; 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указания по соблюдению дезинфекционного режима при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Clostridium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difficile-ассоциированной диарее у пациентов больницы;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– рекомендации по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обеззараж-иванию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расходных одноразовых комплектующих от 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высокотехно-логичных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медицинских устройств, таких как аппарат искусственного кровообращения и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экстракорпо-ральной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мембранной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оксигенации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indent="920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Спасибо за беседу.</a:t>
            </a:r>
          </a:p>
        </p:txBody>
      </p:sp>
      <p:pic>
        <p:nvPicPr>
          <p:cNvPr id="8" name="Picture 2" descr="C:\Users\15\Desktop\Игорь\_ГАЗЕТА\№13 Ноябрь-2018, СанПин\фото санпин\12.jpg"/>
          <p:cNvPicPr>
            <a:picLocks noChangeAspect="1" noChangeArrowheads="1"/>
          </p:cNvPicPr>
          <p:nvPr/>
        </p:nvPicPr>
        <p:blipFill>
          <a:blip r:embed="rId4" cstate="print"/>
          <a:srcRect t="1025" b="1803"/>
          <a:stretch>
            <a:fillRect/>
          </a:stretch>
        </p:blipFill>
        <p:spPr bwMode="auto">
          <a:xfrm>
            <a:off x="91440" y="938784"/>
            <a:ext cx="1486800" cy="144475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813435" y="8223567"/>
            <a:ext cx="15242" cy="3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5\Desktop\Игорь\_ГАЗЕТА\№13 Ноябрь-2018, СанЭп\фото санпин\IMG_8351.JPG"/>
          <p:cNvPicPr>
            <a:picLocks noChangeAspect="1" noChangeArrowheads="1"/>
          </p:cNvPicPr>
          <p:nvPr/>
        </p:nvPicPr>
        <p:blipFill>
          <a:blip r:embed="rId5" cstate="print"/>
          <a:srcRect l="6146" t="7065" r="8333"/>
          <a:stretch>
            <a:fillRect/>
          </a:stretch>
        </p:blipFill>
        <p:spPr bwMode="auto">
          <a:xfrm>
            <a:off x="1676399" y="4563532"/>
            <a:ext cx="1486800" cy="908829"/>
          </a:xfrm>
          <a:prstGeom prst="rect">
            <a:avLst/>
          </a:prstGeom>
          <a:noFill/>
        </p:spPr>
      </p:pic>
      <p:pic>
        <p:nvPicPr>
          <p:cNvPr id="1028" name="Picture 4" descr="C:\Users\15\Desktop\Игорь\_ГАЗЕТА\№13 Ноябрь-2018, СанЭп\фото санпин\IMG_0727-29-10-18-12-23.JPG"/>
          <p:cNvPicPr>
            <a:picLocks noChangeAspect="1" noChangeArrowheads="1"/>
          </p:cNvPicPr>
          <p:nvPr/>
        </p:nvPicPr>
        <p:blipFill>
          <a:blip r:embed="rId6" cstate="print"/>
          <a:srcRect l="4418" t="3081" r="5199"/>
          <a:stretch>
            <a:fillRect/>
          </a:stretch>
        </p:blipFill>
        <p:spPr bwMode="auto">
          <a:xfrm>
            <a:off x="3276600" y="1137306"/>
            <a:ext cx="1486800" cy="1031318"/>
          </a:xfrm>
          <a:prstGeom prst="rect">
            <a:avLst/>
          </a:prstGeom>
          <a:noFill/>
        </p:spPr>
      </p:pic>
      <p:pic>
        <p:nvPicPr>
          <p:cNvPr id="1030" name="Picture 6" descr="C:\Users\15\Desktop\Игорь\_ГАЗЕТА\№13 Ноябрь-2018, СанЭп\13 Учения по инфекциям\__01DSC_03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0687" y="2337330"/>
            <a:ext cx="1486800" cy="991200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1684020" y="7687290"/>
            <a:ext cx="1486800" cy="1913910"/>
            <a:chOff x="6400800" y="7687290"/>
            <a:chExt cx="1486800" cy="1913910"/>
          </a:xfrm>
        </p:grpSpPr>
        <p:pic>
          <p:nvPicPr>
            <p:cNvPr id="1032" name="Picture 8" descr="C:\Users\15\Desktop\Игорь\_ГАЗЕТА\№13 Ноябрь-2018, СанЭп\фото санпин\20180923_133205.jpg"/>
            <p:cNvPicPr>
              <a:picLocks noChangeAspect="1" noChangeArrowheads="1"/>
            </p:cNvPicPr>
            <p:nvPr/>
          </p:nvPicPr>
          <p:blipFill>
            <a:blip r:embed="rId8" cstate="print"/>
            <a:srcRect r="10250"/>
            <a:stretch>
              <a:fillRect/>
            </a:stretch>
          </p:blipFill>
          <p:spPr bwMode="auto">
            <a:xfrm>
              <a:off x="6930149" y="8801100"/>
              <a:ext cx="957451" cy="800100"/>
            </a:xfrm>
            <a:prstGeom prst="rect">
              <a:avLst/>
            </a:prstGeom>
            <a:noFill/>
          </p:spPr>
        </p:pic>
        <p:pic>
          <p:nvPicPr>
            <p:cNvPr id="1031" name="Picture 7" descr="C:\Users\15\Desktop\Игорь\_ГАЗЕТА\№13 Ноябрь-2018, СанЭп\фото санпин\20181014_15341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7687290"/>
              <a:ext cx="1486800" cy="1115100"/>
            </a:xfrm>
            <a:prstGeom prst="rect">
              <a:avLst/>
            </a:prstGeom>
            <a:noFill/>
          </p:spPr>
        </p:pic>
        <p:pic>
          <p:nvPicPr>
            <p:cNvPr id="1033" name="Picture 9" descr="C:\Users\15\Desktop\Игорь\_ГАЗЕТА\№13 Ноябрь-2018, СанЭп\фото санпин\IMG-20180408-WA0051.jpg"/>
            <p:cNvPicPr>
              <a:picLocks noChangeAspect="1" noChangeArrowheads="1"/>
            </p:cNvPicPr>
            <p:nvPr/>
          </p:nvPicPr>
          <p:blipFill>
            <a:blip r:embed="rId10" cstate="print"/>
            <a:srcRect l="43157" r="16583" b="5971"/>
            <a:stretch>
              <a:fillRect/>
            </a:stretch>
          </p:blipFill>
          <p:spPr bwMode="auto">
            <a:xfrm>
              <a:off x="6400800" y="8798051"/>
              <a:ext cx="610500" cy="803149"/>
            </a:xfrm>
            <a:prstGeom prst="rect">
              <a:avLst/>
            </a:prstGeom>
            <a:noFill/>
          </p:spPr>
        </p:pic>
      </p:grpSp>
      <p:pic>
        <p:nvPicPr>
          <p:cNvPr id="1034" name="Picture 10" descr="C:\Users\15\Desktop\Игорь\_ГАЗЕТА\№13 Ноябрь-2018, СанЭп\фото санпин\20170528_112919.jpg"/>
          <p:cNvPicPr>
            <a:picLocks noChangeAspect="1" noChangeArrowheads="1"/>
          </p:cNvPicPr>
          <p:nvPr/>
        </p:nvPicPr>
        <p:blipFill>
          <a:blip r:embed="rId11" cstate="print"/>
          <a:srcRect r="4331"/>
          <a:stretch>
            <a:fillRect/>
          </a:stretch>
        </p:blipFill>
        <p:spPr bwMode="auto">
          <a:xfrm>
            <a:off x="3271520" y="2872740"/>
            <a:ext cx="1486800" cy="874190"/>
          </a:xfrm>
          <a:prstGeom prst="rect">
            <a:avLst/>
          </a:prstGeom>
          <a:noFill/>
        </p:spPr>
      </p:pic>
      <p:pic>
        <p:nvPicPr>
          <p:cNvPr id="1035" name="Picture 11" descr="C:\Users\15\Desktop\Игорь\_ГАЗЕТА\№13 Ноябрь-2018, СанЭп\фото санпин\IMG-20181023-WA0001.jpg"/>
          <p:cNvPicPr>
            <a:picLocks noChangeAspect="1" noChangeArrowheads="1"/>
          </p:cNvPicPr>
          <p:nvPr/>
        </p:nvPicPr>
        <p:blipFill>
          <a:blip r:embed="rId12" cstate="print"/>
          <a:srcRect t="5015" b="22550"/>
          <a:stretch>
            <a:fillRect/>
          </a:stretch>
        </p:blipFill>
        <p:spPr bwMode="auto">
          <a:xfrm>
            <a:off x="4865232" y="4245864"/>
            <a:ext cx="1486800" cy="807720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3272790" y="4766945"/>
            <a:ext cx="1486800" cy="1573326"/>
            <a:chOff x="6400800" y="3699089"/>
            <a:chExt cx="1486800" cy="157332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400800" y="4793615"/>
              <a:ext cx="1485900" cy="478800"/>
              <a:chOff x="6400800" y="4318625"/>
              <a:chExt cx="1485900" cy="478800"/>
            </a:xfrm>
          </p:grpSpPr>
          <p:pic>
            <p:nvPicPr>
              <p:cNvPr id="1038" name="Picture 14" descr="C:\Users\15\Desktop\Игорь\_ГАЗЕТА\№13 Ноябрь-2018, СанЭп\фото санпин\20130410_210109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6449"/>
              <a:stretch>
                <a:fillRect/>
              </a:stretch>
            </p:blipFill>
            <p:spPr bwMode="auto">
              <a:xfrm>
                <a:off x="7291070" y="4319905"/>
                <a:ext cx="595630" cy="477520"/>
              </a:xfrm>
              <a:prstGeom prst="rect">
                <a:avLst/>
              </a:prstGeom>
              <a:noFill/>
            </p:spPr>
          </p:pic>
          <p:pic>
            <p:nvPicPr>
              <p:cNvPr id="1039" name="Picture 15" descr="C:\Users\15\Desktop\Игорь\_ГАЗЕТА\№13 Ноябрь-2018, СанЭп\фото санпин\20130324_195846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400800" y="4318625"/>
                <a:ext cx="359100" cy="478800"/>
              </a:xfrm>
              <a:prstGeom prst="rect">
                <a:avLst/>
              </a:prstGeom>
              <a:noFill/>
            </p:spPr>
          </p:pic>
          <p:pic>
            <p:nvPicPr>
              <p:cNvPr id="1037" name="Picture 13" descr="C:\Users\15\Desktop\Игорь\_ГАЗЕТА\№13 Ноябрь-2018, СанЭп\фото санпин\20130331_115549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1925" r="6167"/>
              <a:stretch>
                <a:fillRect/>
              </a:stretch>
            </p:blipFill>
            <p:spPr bwMode="auto">
              <a:xfrm>
                <a:off x="6751320" y="4318625"/>
                <a:ext cx="586740" cy="478800"/>
              </a:xfrm>
              <a:prstGeom prst="rect">
                <a:avLst/>
              </a:prstGeom>
              <a:noFill/>
            </p:spPr>
          </p:pic>
        </p:grpSp>
        <p:pic>
          <p:nvPicPr>
            <p:cNvPr id="1036" name="Picture 12" descr="C:\Users\15\Desktop\Игорь\_ГАЗЕТА\№13 Ноябрь-2018, СанЭп\фото санпин\20130410_212810.jpg"/>
            <p:cNvPicPr>
              <a:picLocks noChangeAspect="1" noChangeArrowheads="1"/>
            </p:cNvPicPr>
            <p:nvPr/>
          </p:nvPicPr>
          <p:blipFill>
            <a:blip r:embed="rId16" cstate="print"/>
            <a:srcRect t="1503"/>
            <a:stretch>
              <a:fillRect/>
            </a:stretch>
          </p:blipFill>
          <p:spPr bwMode="auto">
            <a:xfrm>
              <a:off x="6400800" y="3699089"/>
              <a:ext cx="1486800" cy="1098336"/>
            </a:xfrm>
            <a:prstGeom prst="rect">
              <a:avLst/>
            </a:prstGeom>
            <a:noFill/>
          </p:spPr>
        </p:pic>
      </p:grpSp>
      <p:pic>
        <p:nvPicPr>
          <p:cNvPr id="1040" name="Picture 16" descr="C:\Users\15\Desktop\Игорь\_ГАЗЕТА\№13 Ноябрь-2018, СанЭп\фото санпин\IMG_0726-29-10-18-12-23.JPG"/>
          <p:cNvPicPr>
            <a:picLocks noChangeAspect="1" noChangeArrowheads="1"/>
          </p:cNvPicPr>
          <p:nvPr/>
        </p:nvPicPr>
        <p:blipFill>
          <a:blip r:embed="rId17" cstate="print"/>
          <a:srcRect t="13652" b="4635"/>
          <a:stretch>
            <a:fillRect/>
          </a:stretch>
        </p:blipFill>
        <p:spPr bwMode="auto">
          <a:xfrm>
            <a:off x="4868280" y="78105"/>
            <a:ext cx="1486800" cy="809625"/>
          </a:xfrm>
          <a:prstGeom prst="rect">
            <a:avLst/>
          </a:prstGeom>
          <a:noFill/>
        </p:spPr>
      </p:pic>
      <p:pic>
        <p:nvPicPr>
          <p:cNvPr id="1041" name="Picture 17" descr="C:\Users\15\Desktop\Игорь\_ГАЗЕТА\№13 Ноябрь-2018, СанЭп\фото санпин\20170528_113424.jpg"/>
          <p:cNvPicPr>
            <a:picLocks noChangeAspect="1" noChangeArrowheads="1"/>
          </p:cNvPicPr>
          <p:nvPr/>
        </p:nvPicPr>
        <p:blipFill>
          <a:blip r:embed="rId18" cstate="print"/>
          <a:srcRect t="7516" b="6154"/>
          <a:stretch>
            <a:fillRect/>
          </a:stretch>
        </p:blipFill>
        <p:spPr bwMode="auto">
          <a:xfrm>
            <a:off x="4860660" y="2106930"/>
            <a:ext cx="1486800" cy="721995"/>
          </a:xfrm>
          <a:prstGeom prst="rect">
            <a:avLst/>
          </a:prstGeom>
          <a:noFill/>
        </p:spPr>
      </p:pic>
      <p:pic>
        <p:nvPicPr>
          <p:cNvPr id="24" name="Picture 1" descr="C:\Users\15\Desktop\Игорь\_ГАЗЕТА\№13 Ноябрь-2018, СанПин\фото санпин\0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520" y="5435176"/>
            <a:ext cx="1486800" cy="991200"/>
          </a:xfrm>
          <a:prstGeom prst="rect">
            <a:avLst/>
          </a:prstGeom>
          <a:noFill/>
        </p:spPr>
      </p:pic>
      <p:pic>
        <p:nvPicPr>
          <p:cNvPr id="25" name="Рисунок 24" descr="_IMG_20181016_162543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00800" y="0"/>
            <a:ext cx="1602000" cy="1201500"/>
          </a:xfrm>
          <a:prstGeom prst="rect">
            <a:avLst/>
          </a:prstGeom>
        </p:spPr>
      </p:pic>
      <p:pic>
        <p:nvPicPr>
          <p:cNvPr id="26" name="Рисунок 25" descr="IMG_20181016_161108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199600" y="0"/>
            <a:ext cx="1602000" cy="1201500"/>
          </a:xfrm>
          <a:prstGeom prst="rect">
            <a:avLst/>
          </a:prstGeom>
        </p:spPr>
      </p:pic>
      <p:pic>
        <p:nvPicPr>
          <p:cNvPr id="27" name="Рисунок 26" descr="IMG_20181016_162438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199600" y="2394425"/>
            <a:ext cx="1602000" cy="1201500"/>
          </a:xfrm>
          <a:prstGeom prst="rect">
            <a:avLst/>
          </a:prstGeom>
        </p:spPr>
      </p:pic>
      <p:pic>
        <p:nvPicPr>
          <p:cNvPr id="28" name="Рисунок 27" descr="IMG_20181016_162526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002800" y="3595925"/>
            <a:ext cx="1602000" cy="1201500"/>
          </a:xfrm>
          <a:prstGeom prst="rect">
            <a:avLst/>
          </a:prstGeom>
        </p:spPr>
      </p:pic>
      <p:pic>
        <p:nvPicPr>
          <p:cNvPr id="31" name="Рисунок 30" descr="IMG_20181016_162557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00800" y="1201500"/>
            <a:ext cx="1602000" cy="1201500"/>
          </a:xfrm>
          <a:prstGeom prst="rect">
            <a:avLst/>
          </a:prstGeom>
        </p:spPr>
      </p:pic>
      <p:pic>
        <p:nvPicPr>
          <p:cNvPr id="32" name="Рисунок 31" descr="IMG_20181016_162611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00800" y="3595925"/>
            <a:ext cx="1602000" cy="1201500"/>
          </a:xfrm>
          <a:prstGeom prst="rect">
            <a:avLst/>
          </a:prstGeom>
        </p:spPr>
      </p:pic>
      <p:pic>
        <p:nvPicPr>
          <p:cNvPr id="33" name="Рисунок 32" descr="IMG_20181016_16262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199600" y="1192925"/>
            <a:ext cx="1602000" cy="1201500"/>
          </a:xfrm>
          <a:prstGeom prst="rect">
            <a:avLst/>
          </a:prstGeom>
        </p:spPr>
      </p:pic>
      <p:pic>
        <p:nvPicPr>
          <p:cNvPr id="34" name="Рисунок 33" descr="IMG_20181016_162639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00800" y="2394425"/>
            <a:ext cx="1602000" cy="1201500"/>
          </a:xfrm>
          <a:prstGeom prst="rect">
            <a:avLst/>
          </a:prstGeom>
        </p:spPr>
      </p:pic>
      <p:pic>
        <p:nvPicPr>
          <p:cNvPr id="35" name="Рисунок 34" descr="IMG_20181016_162707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604800" y="3595925"/>
            <a:ext cx="1602000" cy="1201500"/>
          </a:xfrm>
          <a:prstGeom prst="rect">
            <a:avLst/>
          </a:prstGeom>
        </p:spPr>
      </p:pic>
      <p:pic>
        <p:nvPicPr>
          <p:cNvPr id="36" name="Рисунок 35" descr="MyCollages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199600" y="3595925"/>
            <a:ext cx="1602000" cy="12015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8001000" y="0"/>
            <a:ext cx="32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/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Пациентоориентированный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холл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современных европейских медицинских учреждениях холл выглядит совсем не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по-больничному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 Столичные клиники в последнее время также уделяют большое внимание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пациентоориентированности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очередной раз преобразился холл Городской клинической больницы №15 имени О.М. Филатова. У нас появилась навесная понятная навигация, еще более удобная для пациентов. Она подсказывает всем, как быстро найти нужное отделение, необходимый кабинет,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параклиническое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подразделение. Большое внимание мы уделили информационным стендам,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лайт-боксам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стикерам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 Они также содержат много полезных сведений. Это поможет посетителям избежать большого количества вопросов к медицинскому персоналу и сократить время поиска необходимой информации.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На первом этаже главного корпуса решено разместить терминал вызова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Яндекс.Такси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 Этот интерактивный терминал отправляет заказ ближайшему водителю, который подает машину в течение нескольких минут. Тем временем, пассажир может отслеживать движение вызванной машины по карте прямо на терминале. Кроме того, предусмотрены стойки для зарядки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девайсов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 В холле играет приятная музыка, создающая спокойную атмосферу и комфортную обстановку. Есть и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инфоматы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, позволяющие заполнить небольшую анкету, оставить свой отзыв о клинике и ее сотрудниках, они также продолжают оставаться своеобразными электронными гидами. Пациенты и посетители больницы за несколько минут, путём нехитрых манипуляций, по-прежнему могут ознакомиться с распорядком дня и правилами лечебного режима. Дополнительно каждый из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инфоматов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содержит в себе информацию о графике работы отдела платных услуг, адресах и телефонах женских консультаций, времени приёма населения руководством больницы. Работает функция и для слабовидящих людей.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ГКБ №15 имени О.М. Филатова и дальше будут проводиться работы по улучшению обслуживания пациентов и посетителей.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65008" y="4797425"/>
            <a:ext cx="4736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just"/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ЧтоГдеКогда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 Буклет для пациентов 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Пациент часто госпитализируется в стационар, не зная о клинике ничего. В Городской клинической больнице №15 имени О.М. Филатова решили исправить это упущение. Всем поступающим в клинику вручается буклет о лечебном учреждении. В нем рассказывается о возможностях больницы, ее профилях, публикуется карта зданий, подразделений, предоставляется контактная информация о сайте, страничках клиники в социальных сетях. В первых выпусках есть раздел о лечебном питании, которое организовано в больнице, информация о предстоящих на ноябрь плановых мероприятиях. 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Каждый день в ГКБ №15 совершается еще один шаг, позитивно меняющий подход к пациентам. Термин «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пациентоориентированность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» приобретает новое звучание.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00800" y="4795837"/>
            <a:ext cx="64008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00800" y="5918762"/>
            <a:ext cx="64008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400800" y="5917501"/>
            <a:ext cx="421843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ГКБ №15 внедряет «бережливое производство»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Городская клиническая больница №15 им. О.М. Филатова приступила к внедрению бережливых технологий. Это повысит эффективность работы лечебного учреждения и общую доступность медицинской помощи. Поддержку этому направлению оказывает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Госкорпорация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». Руководитель проекта Производственная система «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» Сергей Артемьев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группой сотрудников побывал в нашей клинике и выступил с вводной лекцией о целях проекта. Если в медицине такие методы управления только начинают свое успешное применение, то в промышленности и сфере услуг подобные подходы давно не новация. Тренд развития бережливых технологий уже становится значительно шире и выходит за рамки промышленности.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Образовательные программы таких фабрик процессов, которые уже есть у «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» - уникальные, поскольку </a:t>
            </a:r>
            <a:r>
              <a:rPr lang="ru-RU" sz="700" dirty="0" err="1" smtClean="0">
                <a:latin typeface="Arial" pitchFamily="34" charset="0"/>
                <a:cs typeface="Arial" pitchFamily="34" charset="0"/>
              </a:rPr>
              <a:t>госкорпорация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начала заниматься анализом раньше всех в стране. Можно ожидать, что учиться бережливым технологиям в ближайшее время будут сотрудники всех отраслей промышленности и социальной сферы. </a:t>
            </a:r>
          </a:p>
          <a:p>
            <a:pPr indent="900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Сейчас в рамках проекта в ГКБ №15 проводится анализ работы приемного отделения больницы и консультативно-диагностического центра. Выявляются «слабые места», идет поиск решений, как улучшить качество оказания медицинской помощи пациенту.</a:t>
            </a:r>
          </a:p>
        </p:txBody>
      </p:sp>
      <p:pic>
        <p:nvPicPr>
          <p:cNvPr id="3" name="Picture 4" descr="C:\Users\15\Downloads\_ЗАГРУЗКИ 18.11.НОЯБРЬ\02 Картировка\IMG-20181101-WA0008.jpg"/>
          <p:cNvPicPr>
            <a:picLocks noChangeAspect="1" noChangeArrowheads="1"/>
          </p:cNvPicPr>
          <p:nvPr/>
        </p:nvPicPr>
        <p:blipFill>
          <a:blip r:embed="rId30" cstate="print"/>
          <a:srcRect t="18544"/>
          <a:stretch>
            <a:fillRect/>
          </a:stretch>
        </p:blipFill>
        <p:spPr bwMode="auto">
          <a:xfrm>
            <a:off x="6400800" y="7861300"/>
            <a:ext cx="1602000" cy="1739900"/>
          </a:xfrm>
          <a:prstGeom prst="rect">
            <a:avLst/>
          </a:prstGeom>
          <a:noFill/>
        </p:spPr>
      </p:pic>
      <p:pic>
        <p:nvPicPr>
          <p:cNvPr id="1029" name="Picture 5" descr="C:\Users\15\Downloads\_ЗАГРУЗКИ 18.11.НОЯБРЬ\02 Картировка\IMG-20181101-WA0012.jpg"/>
          <p:cNvPicPr>
            <a:picLocks noChangeAspect="1" noChangeArrowheads="1"/>
          </p:cNvPicPr>
          <p:nvPr/>
        </p:nvPicPr>
        <p:blipFill>
          <a:blip r:embed="rId31" cstate="print"/>
          <a:srcRect t="18544"/>
          <a:stretch>
            <a:fillRect/>
          </a:stretch>
        </p:blipFill>
        <p:spPr bwMode="auto">
          <a:xfrm>
            <a:off x="8002800" y="7861300"/>
            <a:ext cx="1602000" cy="1739900"/>
          </a:xfrm>
          <a:prstGeom prst="rect">
            <a:avLst/>
          </a:prstGeom>
          <a:noFill/>
        </p:spPr>
      </p:pic>
      <p:pic>
        <p:nvPicPr>
          <p:cNvPr id="4" name="Picture 6" descr="C:\Users\15\Downloads\_ЗАГРУЗКИ 18.11.НОЯБРЬ\02 Картировка\IMG-20181101-WA0013.jpg"/>
          <p:cNvPicPr>
            <a:picLocks noChangeAspect="1" noChangeArrowheads="1"/>
          </p:cNvPicPr>
          <p:nvPr/>
        </p:nvPicPr>
        <p:blipFill>
          <a:blip r:embed="rId32" cstate="print"/>
          <a:srcRect t="7693" b="10851"/>
          <a:stretch>
            <a:fillRect/>
          </a:stretch>
        </p:blipFill>
        <p:spPr bwMode="auto">
          <a:xfrm>
            <a:off x="9604800" y="7861300"/>
            <a:ext cx="1602000" cy="1739900"/>
          </a:xfrm>
          <a:prstGeom prst="rect">
            <a:avLst/>
          </a:prstGeom>
          <a:noFill/>
        </p:spPr>
      </p:pic>
      <p:pic>
        <p:nvPicPr>
          <p:cNvPr id="6" name="Picture 7" descr="C:\Users\15\Downloads\_ЗАГРУЗКИ 18.11.НОЯБРЬ\02 Картировка\IMG-20181101-WA0018.jpg"/>
          <p:cNvPicPr>
            <a:picLocks noChangeAspect="1" noChangeArrowheads="1"/>
          </p:cNvPicPr>
          <p:nvPr/>
        </p:nvPicPr>
        <p:blipFill>
          <a:blip r:embed="rId33" cstate="print"/>
          <a:srcRect t="13391" b="5153"/>
          <a:stretch>
            <a:fillRect/>
          </a:stretch>
        </p:blipFill>
        <p:spPr bwMode="auto">
          <a:xfrm>
            <a:off x="11199600" y="7861300"/>
            <a:ext cx="1602000" cy="1739900"/>
          </a:xfrm>
          <a:prstGeom prst="rect">
            <a:avLst/>
          </a:prstGeom>
          <a:noFill/>
        </p:spPr>
      </p:pic>
      <p:cxnSp>
        <p:nvCxnSpPr>
          <p:cNvPr id="109" name="Прямая соединительная линия 108"/>
          <p:cNvCxnSpPr/>
          <p:nvPr/>
        </p:nvCxnSpPr>
        <p:spPr>
          <a:xfrm rot="5400000">
            <a:off x="1599242" y="4799643"/>
            <a:ext cx="9601203" cy="1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КБ №15 им О.М. Филатов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009A9A"/>
      </a:accent2>
      <a:accent3>
        <a:srgbClr val="333333"/>
      </a:accent3>
      <a:accent4>
        <a:srgbClr val="680059"/>
      </a:accent4>
      <a:accent5>
        <a:srgbClr val="E24A79"/>
      </a:accent5>
      <a:accent6>
        <a:srgbClr val="374A8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2516</Words>
  <Application>Microsoft Office PowerPoint</Application>
  <PresentationFormat>A3 (297x420 мм)</PresentationFormat>
  <Paragraphs>262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 9</dc:title>
  <dc:creator>Демидов Игорь Михайлович</dc:creator>
  <cp:lastModifiedBy>Платные3</cp:lastModifiedBy>
  <cp:revision>532</cp:revision>
  <dcterms:created xsi:type="dcterms:W3CDTF">2017-10-31T07:45:32Z</dcterms:created>
  <dcterms:modified xsi:type="dcterms:W3CDTF">2018-11-12T07:44:25Z</dcterms:modified>
</cp:coreProperties>
</file>